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9" r:id="rId3"/>
    <p:sldId id="257" r:id="rId4"/>
    <p:sldId id="260" r:id="rId5"/>
    <p:sldId id="261" r:id="rId6"/>
    <p:sldId id="282" r:id="rId7"/>
    <p:sldId id="268" r:id="rId8"/>
    <p:sldId id="269" r:id="rId9"/>
    <p:sldId id="270" r:id="rId10"/>
    <p:sldId id="275" r:id="rId11"/>
    <p:sldId id="277" r:id="rId12"/>
    <p:sldId id="278" r:id="rId13"/>
    <p:sldId id="276" r:id="rId14"/>
    <p:sldId id="272" r:id="rId15"/>
    <p:sldId id="273" r:id="rId16"/>
    <p:sldId id="280" r:id="rId17"/>
    <p:sldId id="281" r:id="rId18"/>
    <p:sldId id="25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321" autoAdjust="0"/>
  </p:normalViewPr>
  <p:slideViewPr>
    <p:cSldViewPr snapToGrid="0" snapToObjects="1" showGuides="1">
      <p:cViewPr varScale="1">
        <p:scale>
          <a:sx n="78" d="100"/>
          <a:sy n="78" d="100"/>
        </p:scale>
        <p:origin x="-20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26CC-CE83-AC4F-8CA6-57D1A9E64115}" type="datetimeFigureOut">
              <a:t>7/11/16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570D7-FE2E-F943-A9F1-85DBB38E69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2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0D7-FE2E-F943-A9F1-85DBB38E6984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74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a when object looks like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0D7-FE2E-F943-A9F1-85DBB38E6984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32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question – when does something begin and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5B44E-168D-4D26-8E42-5C3B85BC88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7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have been several</a:t>
            </a:r>
            <a:r>
              <a:rPr lang="en-US" baseline="0" dirty="0" smtClean="0"/>
              <a:t> excellent models of imprecise intervals developed recently, </a:t>
            </a:r>
            <a:r>
              <a:rPr lang="en-US" baseline="0" dirty="0" err="1" smtClean="0"/>
              <a:t>Kaupinnen</a:t>
            </a:r>
            <a:r>
              <a:rPr lang="en-US" baseline="0" dirty="0" smtClean="0"/>
              <a:t> et al is one…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Area under curve is meaningful, and extent of overlap can be a probabilistic staement of co-occurrence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B2515-4C7C-44D5-BB43-30C2E09DA2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32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</a:t>
            </a:r>
            <a:r>
              <a:rPr lang="en-US" baseline="0"/>
              <a:t> visualiation from the first, probably overly ambitious stab at Topotime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0D7-FE2E-F943-A9F1-85DBB38E6984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0D7-FE2E-F943-A9F1-85DBB38E6984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10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that sort of temporal information could be reflected in the timeline portion of this visualization, as it is here</a:t>
            </a:r>
          </a:p>
          <a:p>
            <a:endParaRPr lang="en-US"/>
          </a:p>
          <a:p>
            <a:r>
              <a:rPr lang="en-US"/>
              <a:t>and if spatial extents for periods were “fuzzy” ones, d</a:t>
            </a:r>
            <a:r>
              <a:rPr lang="en-US" baseline="0"/>
              <a:t>erived from find locations associated with them – “Late Minoan” for example – we could indicate that on maps and compute some interesting probabilistic co-occurences</a:t>
            </a:r>
            <a:endParaRPr lang="en-US"/>
          </a:p>
          <a:p>
            <a:endParaRPr lang="en-US"/>
          </a:p>
          <a:p>
            <a:r>
              <a:rPr lang="en-US"/>
              <a:t>at</a:t>
            </a:r>
            <a:r>
              <a:rPr lang="en-US" baseline="0"/>
              <a:t> any rate, we’ll have moved to a more “robust” geo-historical information system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0D7-FE2E-F943-A9F1-85DBB38E6984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88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illustrate an</a:t>
            </a:r>
            <a:r>
              <a:rPr lang="en-US" baseline="0"/>
              <a:t> abstract conceptual model here -- an ontology design pattern described in a book chapter I recently co-authored with Jano and Carsten  </a:t>
            </a:r>
          </a:p>
          <a:p>
            <a:endParaRPr lang="en-US" baseline="0"/>
          </a:p>
          <a:p>
            <a:r>
              <a:rPr lang="en-US" baseline="0"/>
              <a:t>To say space and time are entirely intertwined should not be a controversial subject, but there are differences of opinion as to whether we should care—or at least whether our data models should reflect that fact explicitly</a:t>
            </a:r>
          </a:p>
          <a:p>
            <a:endParaRPr lang="en-US" baseline="0"/>
          </a:p>
          <a:p>
            <a:r>
              <a:rPr lang="en-US" baseline="0"/>
              <a:t>-- but this talk is about very practical consideraations, and I begin there. I’ll work back to the pattern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0D7-FE2E-F943-A9F1-85DBB38E6984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7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of course we all want temporal information along with our historical spatial information, but our gazetteers aren’t quite there yet – at least the biggest ones aren’t (kudos to Pleiades</a:t>
            </a:r>
            <a:r>
              <a:rPr lang="en-US" baseline="0"/>
              <a:t> and others who are). It’s worth noting that requirements depend on eras of focus, different for the Ancient World than the Modern one, or even Medieval time</a:t>
            </a:r>
          </a:p>
          <a:p>
            <a:endParaRPr lang="en-US" baseline="0"/>
          </a:p>
          <a:p>
            <a:r>
              <a:rPr lang="en-US" baseline="0"/>
              <a:t>Getty has some time, but it is not sufficiently structured to be of much use to digital humanists.</a:t>
            </a:r>
          </a:p>
          <a:p>
            <a:endParaRPr lang="en-US" baseline="0"/>
          </a:p>
          <a:p>
            <a:r>
              <a:rPr lang="en-US" baseline="0"/>
              <a:t>This talk is about joining place and period – space and time – in conceptual, logical data models and data schemas. Also managing uncertain extents. Many precepts I talk about are not new, but I think the premise of Topotime is, and I’ve certainly heard more positive feedback about my ATTEMPT to move it forward than any other research I’ve talked about publicly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0D7-FE2E-F943-A9F1-85DBB38E6984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28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I’m going to start at the front end, because</a:t>
            </a:r>
            <a:r>
              <a:rPr lang="en-US" baseline="0"/>
              <a:t> frontend requirements are a good place to start in software design</a:t>
            </a:r>
          </a:p>
          <a:p>
            <a:endParaRPr lang="en-US" baseline="0"/>
          </a:p>
          <a:p>
            <a:r>
              <a:rPr lang="en-US" baseline="0"/>
              <a:t>I put together this Leaflet/Timeline software to parse Topotime data for Places, for Periods, also for Movement data, like journeys, routes, and flows</a:t>
            </a:r>
          </a:p>
          <a:p>
            <a:endParaRPr lang="en-US"/>
          </a:p>
          <a:p>
            <a:r>
              <a:rPr lang="en-US"/>
              <a:t>Places, like several incarnations of Poland—Polish states: a region called “Slav Polan Lordships,” a “Duchy of Poland,” a “Principality of Polotsk,” a “Kingdom of Poland,” two</a:t>
            </a:r>
            <a:r>
              <a:rPr lang="en-US" baseline="0"/>
              <a:t> Republics of Poland, and so on</a:t>
            </a:r>
            <a:endParaRPr lang="en-US"/>
          </a:p>
          <a:p>
            <a:r>
              <a:rPr lang="en-US"/>
              <a:t>This</a:t>
            </a:r>
            <a:r>
              <a:rPr lang="en-US" baseline="0"/>
              <a:t> gap was one of two long periods during which there was no Polish state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0D7-FE2E-F943-A9F1-85DBB38E6984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49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Places are not unlike</a:t>
            </a:r>
            <a:r>
              <a:rPr lang="en-US" baseline="0"/>
              <a:t> Periods: these are four related periods from a collection contributed to the PeriodO project, including multiple takes on “Iron Age” with diferent geographies. I’m interested in developing a data model, and associated standard formats, for representing both Places and Periods – and I’m finding they have nearly identical requirements. If you think of the Far East, consider that Ming China is very much both a Period—a Dynastic reign—and a place</a:t>
            </a:r>
          </a:p>
          <a:p>
            <a:endParaRPr lang="en-US" baseline="0"/>
          </a:p>
          <a:p>
            <a:r>
              <a:rPr lang="en-US"/>
              <a:t>I’m also very keen on mapping</a:t>
            </a:r>
            <a:r>
              <a:rPr lang="en-US" baseline="0"/>
              <a:t> both Place and Period, intermingled, and visualizing them on timelines. Beyond that, in computing over them. Imagine laying a million events on this canvas of Place and Period and analyzing the differential nature of events occuring within containing Places and Periods.</a:t>
            </a:r>
          </a:p>
          <a:p>
            <a:endParaRPr lang="en-US" baseline="0"/>
          </a:p>
          <a:p>
            <a:r>
              <a:rPr lang="en-US" baseline="0"/>
              <a:t>So even though joining space and time has proven difficult – as GIScientists and GIS users alike will tell you, GIS doesn’t do time well—it’s worth pursuing, and the means for doing so have improved in recent years.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0D7-FE2E-F943-A9F1-85DBB38E6984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88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Topotime can also represent movement data, as it will for the Orbis Initiative: journeys, routes, and flows of people, commodities, information – as well as the physical media they move over, what I call ways (including roads, rivers, canals, trains, ocean currents). This effort just</a:t>
            </a:r>
            <a:r>
              <a:rPr lang="en-US" baseline="0"/>
              <a:t> was awarded a micro-grant from the Pelagios Commons – work I will do with Rainer Simon and Lex Berman of Harvard’s CGA.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0D7-FE2E-F943-A9F1-85DBB38E6984}" type="slidenum">
              <a:rPr lang="uk-UA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4783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take GeoJSON, please. But seriously...it is a spatial data formatting</a:t>
            </a:r>
            <a:r>
              <a:rPr lang="en-US" baseline="0"/>
              <a:t> standard. Wildly succesfull, due in large part to the fact people can move around and share human-intelligible text files, and there is software for making maps that interprets it – it is a widely-supported supported data format</a:t>
            </a:r>
          </a:p>
          <a:p>
            <a:endParaRPr lang="en-US" baseline="0"/>
          </a:p>
          <a:p>
            <a:r>
              <a:rPr lang="en-US" baseline="0"/>
              <a:t>But it doesn’t do time...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0D7-FE2E-F943-A9F1-85DBB38E6984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5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trying a few things in concert with my former colleague E. Meeks, I got it in my head to try something</a:t>
            </a:r>
            <a:r>
              <a:rPr lang="en-US" baseline="0"/>
              <a:t> relatively much simpler: </a:t>
            </a:r>
            <a:r>
              <a:rPr lang="en-US"/>
              <a:t>add when to GeoJSON. A format that could</a:t>
            </a:r>
            <a:r>
              <a:rPr lang="en-US" baseline="0"/>
              <a:t> be read by time-map software to render maps and timelines from the same dataset.</a:t>
            </a:r>
            <a:endParaRPr lang="en-US"/>
          </a:p>
          <a:p>
            <a:endParaRPr lang="en-US"/>
          </a:p>
          <a:p>
            <a:r>
              <a:rPr lang="en-US"/>
              <a:t>but it’s not that simple, for example when we’re modeling places that changed over time...we could make as many Features as there are changes, or...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0D7-FE2E-F943-A9F1-85DBB38E6984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32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</a:t>
            </a:r>
            <a:r>
              <a:rPr lang="en-US" baseline="0"/>
              <a:t> could represent a place (like Poland) as a single Feature, with a geometry that changes over time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0D7-FE2E-F943-A9F1-85DBB38E6984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3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3C9D-F808-704F-9C25-D0B115587B85}" type="datetimeFigureOut"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4DF-182C-B945-84AD-735527058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2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3C9D-F808-704F-9C25-D0B115587B85}" type="datetimeFigureOut"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4DF-182C-B945-84AD-735527058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7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3C9D-F808-704F-9C25-D0B115587B85}" type="datetimeFigureOut"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4DF-182C-B945-84AD-735527058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4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3C9D-F808-704F-9C25-D0B115587B85}" type="datetimeFigureOut"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4DF-182C-B945-84AD-735527058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7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3C9D-F808-704F-9C25-D0B115587B85}" type="datetimeFigureOut"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4DF-182C-B945-84AD-735527058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2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3C9D-F808-704F-9C25-D0B115587B85}" type="datetimeFigureOut"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4DF-182C-B945-84AD-735527058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0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3C9D-F808-704F-9C25-D0B115587B85}" type="datetimeFigureOut">
              <a:t>7/11/16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4DF-182C-B945-84AD-735527058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3C9D-F808-704F-9C25-D0B115587B85}" type="datetimeFigureOut">
              <a:t>7/11/16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4DF-182C-B945-84AD-735527058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3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3C9D-F808-704F-9C25-D0B115587B85}" type="datetimeFigureOut">
              <a:t>7/11/16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4DF-182C-B945-84AD-735527058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9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3C9D-F808-704F-9C25-D0B115587B85}" type="datetimeFigureOut"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4DF-182C-B945-84AD-735527058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8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3C9D-F808-704F-9C25-D0B115587B85}" type="datetimeFigureOut">
              <a:t>7/11/16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34DF-182C-B945-84AD-735527058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D3C9D-F808-704F-9C25-D0B115587B85}" type="datetimeFigureOut">
              <a:t>7/11/16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834DF-182C-B945-84AD-735527058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9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7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43" y="1595069"/>
            <a:ext cx="4784265" cy="1764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071" y="3238042"/>
            <a:ext cx="8218248" cy="1470025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Lucida Sans"/>
                <a:cs typeface="Lucida Sans"/>
              </a:rPr>
              <a:t>Topotime</a:t>
            </a:r>
            <a:r>
              <a:rPr lang="en-US">
                <a:latin typeface="Lucida Sans"/>
                <a:cs typeface="Lucida Sans"/>
              </a:rPr>
              <a:t>: Joining Place and Period for Historical Gazetteers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98644"/>
            <a:ext cx="6400800" cy="1244942"/>
          </a:xfrm>
        </p:spPr>
        <p:txBody>
          <a:bodyPr>
            <a:normAutofit/>
          </a:bodyPr>
          <a:lstStyle/>
          <a:p>
            <a:r>
              <a:rPr lang="en-US" sz="2800"/>
              <a:t>Karl Grossner, PhD</a:t>
            </a:r>
            <a:br>
              <a:rPr lang="en-US" sz="2800"/>
            </a:br>
            <a:r>
              <a:rPr lang="en-US" sz="2200"/>
              <a:t>Center for Interdisciplinary Digital Research</a:t>
            </a:r>
            <a:br>
              <a:rPr lang="en-US" sz="2200"/>
            </a:br>
            <a:r>
              <a:rPr lang="en-US" sz="2200"/>
              <a:t>Stanford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4762" y="6186446"/>
            <a:ext cx="4114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http://github.com/kgeographer/topotime</a:t>
            </a:r>
          </a:p>
        </p:txBody>
      </p:sp>
    </p:spTree>
    <p:extLst>
      <p:ext uri="{BB962C8B-B14F-4D97-AF65-F5344CB8AC3E}">
        <p14:creationId xmlns:p14="http://schemas.microsoft.com/office/powerpoint/2010/main" val="406381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6922" y="256554"/>
            <a:ext cx="8095214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Lucida Sans"/>
                <a:cs typeface="Lucida Sans"/>
              </a:rPr>
              <a:t>“</a:t>
            </a:r>
            <a:r>
              <a:rPr lang="en-US" sz="2400" b="1">
                <a:solidFill>
                  <a:srgbClr val="FF0000"/>
                </a:solidFill>
                <a:latin typeface="Lucida Sans"/>
                <a:cs typeface="Lucida Sans"/>
              </a:rPr>
              <a:t>when</a:t>
            </a:r>
            <a:r>
              <a:rPr lang="en-US" sz="2400">
                <a:solidFill>
                  <a:srgbClr val="FF0000"/>
                </a:solidFill>
                <a:latin typeface="Lucida Sans"/>
                <a:cs typeface="Lucida Sans"/>
              </a:rPr>
              <a:t>”: {		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 "timespans": [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     {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		"</a:t>
            </a:r>
            <a:r>
              <a:rPr lang="de-DE" sz="2400" b="1">
                <a:solidFill>
                  <a:srgbClr val="000000"/>
                </a:solidFill>
                <a:latin typeface="Lucida Sans"/>
                <a:cs typeface="Lucida Sans"/>
              </a:rPr>
              <a:t>label</a:t>
            </a:r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": { "eng_latn": "Iron Age“ }, 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		"</a:t>
            </a:r>
            <a:r>
              <a:rPr lang="de-DE" sz="2400" b="1">
                <a:solidFill>
                  <a:srgbClr val="000000"/>
                </a:solidFill>
                <a:latin typeface="Lucida Sans"/>
                <a:cs typeface="Lucida Sans"/>
              </a:rPr>
              <a:t>start</a:t>
            </a:r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": {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              "earliest": "-0899",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              "label": "ninth century BC",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              "latest": "-0800"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            },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		"</a:t>
            </a:r>
            <a:r>
              <a:rPr lang="de-DE" sz="2400" b="1">
                <a:solidFill>
                  <a:srgbClr val="000000"/>
                </a:solidFill>
                <a:latin typeface="Lucida Sans"/>
                <a:cs typeface="Lucida Sans"/>
              </a:rPr>
              <a:t>end</a:t>
            </a:r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": {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              "earliest": "-0499",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              "label": "fifth century BC",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              "latest": "-0400"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            },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		"</a:t>
            </a:r>
            <a:r>
              <a:rPr lang="de-DE" sz="2400" b="1">
                <a:solidFill>
                  <a:srgbClr val="000000"/>
                </a:solidFill>
                <a:latin typeface="Lucida Sans"/>
                <a:cs typeface="Lucida Sans"/>
              </a:rPr>
              <a:t>type</a:t>
            </a:r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": "throughout“</a:t>
            </a:r>
          </a:p>
          <a:p>
            <a:pPr lvl="1"/>
            <a:r>
              <a:rPr lang="de-DE" sz="2400">
                <a:solidFill>
                  <a:srgbClr val="000000"/>
                </a:solidFill>
                <a:latin typeface="Lucida Sans"/>
                <a:cs typeface="Lucida Sans"/>
              </a:rPr>
              <a:t>]</a:t>
            </a:r>
            <a:endParaRPr lang="en-US" sz="2400">
              <a:solidFill>
                <a:srgbClr val="000000"/>
              </a:solidFill>
              <a:latin typeface="Lucida Sans"/>
              <a:cs typeface="Lucida Sans"/>
            </a:endParaRPr>
          </a:p>
          <a:p>
            <a:r>
              <a:rPr lang="en-US" sz="2400">
                <a:solidFill>
                  <a:srgbClr val="FF0000"/>
                </a:solidFill>
                <a:latin typeface="Lucida Sans"/>
                <a:cs typeface="Lucida Sans"/>
              </a:rPr>
              <a:t>}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7543" y="5705955"/>
            <a:ext cx="2241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>
                <a:solidFill>
                  <a:srgbClr val="008000"/>
                </a:solidFill>
              </a:rPr>
              <a:t>Topotime</a:t>
            </a:r>
          </a:p>
        </p:txBody>
      </p:sp>
    </p:spTree>
    <p:extLst>
      <p:ext uri="{BB962C8B-B14F-4D97-AF65-F5344CB8AC3E}">
        <p14:creationId xmlns:p14="http://schemas.microsoft.com/office/powerpoint/2010/main" val="209511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65" y="405266"/>
            <a:ext cx="4682959" cy="233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647" y="2556821"/>
            <a:ext cx="5951578" cy="371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5665" y="4380739"/>
            <a:ext cx="1651000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Joseph</a:t>
            </a:r>
          </a:p>
          <a:p>
            <a:r>
              <a:rPr lang="en-US" sz="2800"/>
              <a:t>Priestley</a:t>
            </a:r>
          </a:p>
          <a:p>
            <a:r>
              <a:rPr lang="en-US" sz="2800"/>
              <a:t>1765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7150" y="628650"/>
            <a:ext cx="2498725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SIMILE Timeline</a:t>
            </a:r>
          </a:p>
          <a:p>
            <a:r>
              <a:rPr lang="en-US" sz="2800"/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309027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793750"/>
            <a:ext cx="6756144" cy="2635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948" y="3778250"/>
            <a:ext cx="6054127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5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9550" y="457200"/>
            <a:ext cx="426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Determining relevance of </a:t>
            </a:r>
            <a:r>
              <a:rPr lang="en-US" b="1" dirty="0"/>
              <a:t>imprecise temporal intervals</a:t>
            </a:r>
            <a:r>
              <a:rPr lang="en-US" dirty="0"/>
              <a:t> for cultural heritage information retrieval </a:t>
            </a:r>
          </a:p>
        </p:txBody>
      </p:sp>
      <p:sp>
        <p:nvSpPr>
          <p:cNvPr id="3" name="Rectangle 2"/>
          <p:cNvSpPr/>
          <p:nvPr/>
        </p:nvSpPr>
        <p:spPr>
          <a:xfrm>
            <a:off x="5056632" y="549533"/>
            <a:ext cx="36301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Tomi</a:t>
            </a:r>
            <a:r>
              <a:rPr lang="en-US" sz="1400" dirty="0"/>
              <a:t> </a:t>
            </a:r>
            <a:r>
              <a:rPr lang="en-US" sz="1400" dirty="0" err="1" smtClean="0"/>
              <a:t>Kauppinen</a:t>
            </a:r>
            <a:r>
              <a:rPr lang="en-US" sz="1400" dirty="0" smtClean="0"/>
              <a:t>, </a:t>
            </a:r>
            <a:r>
              <a:rPr lang="en-US" sz="1400" dirty="0" err="1" smtClean="0"/>
              <a:t>Glauco</a:t>
            </a:r>
            <a:r>
              <a:rPr lang="en-US" sz="1400" dirty="0" smtClean="0"/>
              <a:t> </a:t>
            </a:r>
            <a:r>
              <a:rPr lang="en-US" sz="1400" dirty="0" err="1" smtClean="0"/>
              <a:t>Mantegari</a:t>
            </a:r>
            <a:r>
              <a:rPr lang="en-US" sz="1400" dirty="0" smtClean="0"/>
              <a:t>, </a:t>
            </a:r>
            <a:br>
              <a:rPr lang="en-US" sz="1400" dirty="0" smtClean="0"/>
            </a:br>
            <a:r>
              <a:rPr lang="en-US" sz="1400" dirty="0" err="1" smtClean="0"/>
              <a:t>Panu</a:t>
            </a:r>
            <a:r>
              <a:rPr lang="en-US" sz="1400" dirty="0" smtClean="0"/>
              <a:t> </a:t>
            </a:r>
            <a:r>
              <a:rPr lang="en-US" sz="1400" dirty="0" err="1" smtClean="0"/>
              <a:t>Paakkarinen</a:t>
            </a:r>
            <a:r>
              <a:rPr lang="en-US" sz="1400" dirty="0" smtClean="0"/>
              <a:t>, </a:t>
            </a:r>
            <a:r>
              <a:rPr lang="en-US" sz="1400" dirty="0" err="1" smtClean="0"/>
              <a:t>Heini</a:t>
            </a:r>
            <a:r>
              <a:rPr lang="en-US" sz="1400" dirty="0" smtClean="0"/>
              <a:t> </a:t>
            </a:r>
            <a:r>
              <a:rPr lang="en-US" sz="1400" dirty="0" err="1" smtClean="0"/>
              <a:t>Kuittinen</a:t>
            </a:r>
            <a:r>
              <a:rPr lang="en-US" sz="1400" dirty="0" smtClean="0"/>
              <a:t>, </a:t>
            </a:r>
            <a:br>
              <a:rPr lang="en-US" sz="1400" dirty="0" smtClean="0"/>
            </a:br>
            <a:r>
              <a:rPr lang="en-US" sz="1400" dirty="0" err="1" smtClean="0"/>
              <a:t>Eero</a:t>
            </a:r>
            <a:r>
              <a:rPr lang="en-US" sz="1400" dirty="0" smtClean="0"/>
              <a:t> </a:t>
            </a:r>
            <a:r>
              <a:rPr lang="en-US" sz="1400" dirty="0" err="1" smtClean="0"/>
              <a:t>Hyvonen</a:t>
            </a:r>
            <a:r>
              <a:rPr lang="en-US" sz="1400" dirty="0" smtClean="0"/>
              <a:t>, </a:t>
            </a:r>
            <a:r>
              <a:rPr lang="en-US" sz="1400" dirty="0" err="1" smtClean="0"/>
              <a:t>Stefania</a:t>
            </a:r>
            <a:r>
              <a:rPr lang="en-US" sz="1400" dirty="0" smtClean="0"/>
              <a:t> </a:t>
            </a:r>
            <a:r>
              <a:rPr lang="en-US" sz="1400" dirty="0" err="1" smtClean="0"/>
              <a:t>Bandini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1217246" y="4244649"/>
            <a:ext cx="6802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period ‘‘from around the beginning of the I century B.C. to the first half of the I century A.D.’’ represented as a fuzzy temporal interval.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5" y="2035980"/>
            <a:ext cx="7643813" cy="202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89" y="5159049"/>
            <a:ext cx="56292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1446" y="3939849"/>
            <a:ext cx="74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 </a:t>
            </a:r>
            <a:r>
              <a:rPr lang="en-US" dirty="0" err="1" smtClean="0">
                <a:solidFill>
                  <a:srgbClr val="FF0000"/>
                </a:solidFill>
              </a:rPr>
              <a:t>yrs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1413" y="3896600"/>
            <a:ext cx="74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14 </a:t>
            </a:r>
            <a:r>
              <a:rPr lang="en-US" dirty="0" err="1" smtClean="0">
                <a:solidFill>
                  <a:srgbClr val="FF0000"/>
                </a:solidFill>
              </a:rPr>
              <a:t>yrs</a:t>
            </a:r>
            <a:endParaRPr lang="en-US" dirty="0" smtClean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06729" y="3711249"/>
            <a:ext cx="667717" cy="3487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389446" y="3711249"/>
            <a:ext cx="545109" cy="3700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12846" y="5768649"/>
            <a:ext cx="505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01745" y="1383507"/>
            <a:ext cx="4018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Int. J. Human-Computer Studies 68 (2010) 549–560 </a:t>
            </a:r>
          </a:p>
        </p:txBody>
      </p:sp>
    </p:spTree>
    <p:extLst>
      <p:ext uri="{BB962C8B-B14F-4D97-AF65-F5344CB8AC3E}">
        <p14:creationId xmlns:p14="http://schemas.microsoft.com/office/powerpoint/2010/main" val="264000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2235" y="6261732"/>
            <a:ext cx="474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http://dh.stanford.edu/topotime/demo_py.html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8900"/>
            <a:ext cx="9144000" cy="412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4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2456"/>
            <a:ext cx="9144000" cy="3646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2235" y="6261732"/>
            <a:ext cx="474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http://dh.stanford.edu/topotime/demo_py.html</a:t>
            </a:r>
          </a:p>
        </p:txBody>
      </p:sp>
    </p:spTree>
    <p:extLst>
      <p:ext uri="{BB962C8B-B14F-4D97-AF65-F5344CB8AC3E}">
        <p14:creationId xmlns:p14="http://schemas.microsoft.com/office/powerpoint/2010/main" val="164731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2456"/>
            <a:ext cx="9144000" cy="40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2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"/>
            <a:ext cx="9144000" cy="5909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455" y="6099160"/>
            <a:ext cx="7866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PeriodO data source</a:t>
            </a:r>
            <a:r>
              <a:rPr lang="en-US"/>
              <a:t>: http://n2t.net/ark:/99152/p0tns5v, cf.</a:t>
            </a:r>
            <a:br>
              <a:rPr lang="en-US"/>
            </a:br>
            <a:r>
              <a:rPr lang="en-US"/>
              <a:t>	Hodos (2006). </a:t>
            </a:r>
            <a:r>
              <a:rPr lang="en-US" i="1"/>
              <a:t>Local Responses to Colonization in the Iron Age Mediterranean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89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7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9900"/>
            <a:ext cx="9144000" cy="3373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4762" y="6186446"/>
            <a:ext cx="4114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http://github.com/kgeographer/topotime</a:t>
            </a:r>
          </a:p>
        </p:txBody>
      </p:sp>
    </p:spTree>
    <p:extLst>
      <p:ext uri="{BB962C8B-B14F-4D97-AF65-F5344CB8AC3E}">
        <p14:creationId xmlns:p14="http://schemas.microsoft.com/office/powerpoint/2010/main" val="417025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7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" y="1827294"/>
            <a:ext cx="9020747" cy="33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5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0"/>
            <a:ext cx="702640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96" y="3385245"/>
            <a:ext cx="8646869" cy="2774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5567864" y="1718910"/>
            <a:ext cx="283525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Getty Thesaurus of Geographic Names</a:t>
            </a:r>
          </a:p>
        </p:txBody>
      </p:sp>
    </p:spTree>
    <p:extLst>
      <p:ext uri="{BB962C8B-B14F-4D97-AF65-F5344CB8AC3E}">
        <p14:creationId xmlns:p14="http://schemas.microsoft.com/office/powerpoint/2010/main" val="129038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"/>
            <a:ext cx="9144000" cy="59098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455" y="6099048"/>
            <a:ext cx="699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source</a:t>
            </a:r>
            <a:r>
              <a:rPr lang="en-US"/>
              <a:t>: Euratlas Periodis Web, http://www.euratlas.net/history/europe/</a:t>
            </a:r>
          </a:p>
        </p:txBody>
      </p:sp>
    </p:spTree>
    <p:extLst>
      <p:ext uri="{BB962C8B-B14F-4D97-AF65-F5344CB8AC3E}">
        <p14:creationId xmlns:p14="http://schemas.microsoft.com/office/powerpoint/2010/main" val="417025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"/>
            <a:ext cx="9144000" cy="5909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455" y="6099160"/>
            <a:ext cx="7866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PeriodO data source</a:t>
            </a:r>
            <a:r>
              <a:rPr lang="en-US"/>
              <a:t>: http://n2t.net/ark:/99152/p0tns5v, cf.</a:t>
            </a:r>
            <a:br>
              <a:rPr lang="en-US"/>
            </a:br>
            <a:r>
              <a:rPr lang="en-US"/>
              <a:t>	Hodos (2006). </a:t>
            </a:r>
            <a:r>
              <a:rPr lang="en-US" i="1"/>
              <a:t>Local Responses to Colonization in the Iron Age Mediterranean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5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3455" y="6099048"/>
            <a:ext cx="700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source</a:t>
            </a:r>
            <a:r>
              <a:rPr lang="en-US"/>
              <a:t>: Venetian Incanto Trade 1283-1453CE, courtesy Mélanie Fournier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1"/>
            <a:ext cx="9144000" cy="59900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15746" y="294061"/>
            <a:ext cx="3422531" cy="5847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The Orbis Initiative</a:t>
            </a:r>
          </a:p>
        </p:txBody>
      </p:sp>
    </p:spTree>
    <p:extLst>
      <p:ext uri="{BB962C8B-B14F-4D97-AF65-F5344CB8AC3E}">
        <p14:creationId xmlns:p14="http://schemas.microsoft.com/office/powerpoint/2010/main" val="237138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6922" y="256554"/>
            <a:ext cx="8095214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Lucida Sans"/>
                <a:cs typeface="Lucida Sans"/>
              </a:rPr>
              <a:t>{</a:t>
            </a:r>
          </a:p>
          <a:p>
            <a:r>
              <a:rPr lang="en-US" sz="2400">
                <a:latin typeface="Lucida Sans"/>
                <a:cs typeface="Lucida Sans"/>
              </a:rPr>
              <a:t>  "</a:t>
            </a:r>
            <a:r>
              <a:rPr lang="en-US" sz="2400" b="1">
                <a:latin typeface="Lucida Sans"/>
                <a:cs typeface="Lucida Sans"/>
              </a:rPr>
              <a:t>type</a:t>
            </a:r>
            <a:r>
              <a:rPr lang="en-US" sz="2400">
                <a:latin typeface="Lucida Sans"/>
                <a:cs typeface="Lucida Sans"/>
              </a:rPr>
              <a:t>": "FeatureCollection",</a:t>
            </a:r>
          </a:p>
          <a:p>
            <a:r>
              <a:rPr lang="en-US" sz="2400">
                <a:latin typeface="Lucida Sans"/>
                <a:cs typeface="Lucida Sans"/>
              </a:rPr>
              <a:t>  "</a:t>
            </a:r>
            <a:r>
              <a:rPr lang="en-US" sz="2400" b="1">
                <a:latin typeface="Lucida Sans"/>
                <a:cs typeface="Lucida Sans"/>
              </a:rPr>
              <a:t>properties</a:t>
            </a:r>
            <a:r>
              <a:rPr lang="en-US" sz="2400">
                <a:latin typeface="Lucida Sans"/>
                <a:cs typeface="Lucida Sans"/>
              </a:rPr>
              <a:t>": {</a:t>
            </a:r>
          </a:p>
          <a:p>
            <a:r>
              <a:rPr lang="en-US" sz="2400">
                <a:latin typeface="Lucida Sans"/>
                <a:cs typeface="Lucida Sans"/>
              </a:rPr>
              <a:t>    "id": "euro_poland",</a:t>
            </a:r>
          </a:p>
          <a:p>
            <a:r>
              <a:rPr lang="en-US" sz="2400">
                <a:latin typeface="Lucida Sans"/>
                <a:cs typeface="Lucida Sans"/>
              </a:rPr>
              <a:t>    "label": "Admin bounds collection: euro_poland"</a:t>
            </a:r>
          </a:p>
          <a:p>
            <a:r>
              <a:rPr lang="en-US" sz="2400">
                <a:latin typeface="Lucida Sans"/>
                <a:cs typeface="Lucida Sans"/>
              </a:rPr>
              <a:t>  },</a:t>
            </a:r>
          </a:p>
          <a:p>
            <a:r>
              <a:rPr lang="en-US" sz="2400">
                <a:latin typeface="Lucida Sans"/>
                <a:cs typeface="Lucida Sans"/>
              </a:rPr>
              <a:t>  "</a:t>
            </a:r>
            <a:r>
              <a:rPr lang="en-US" sz="2400" b="1">
                <a:latin typeface="Lucida Sans"/>
                <a:cs typeface="Lucida Sans"/>
              </a:rPr>
              <a:t>features</a:t>
            </a:r>
            <a:r>
              <a:rPr lang="en-US" sz="2400">
                <a:latin typeface="Lucida Sans"/>
                <a:cs typeface="Lucida Sans"/>
              </a:rPr>
              <a:t>": [</a:t>
            </a:r>
          </a:p>
          <a:p>
            <a:r>
              <a:rPr lang="en-US" sz="2400">
                <a:latin typeface="Lucida Sans"/>
                <a:cs typeface="Lucida Sans"/>
              </a:rPr>
              <a:t>    {</a:t>
            </a:r>
          </a:p>
          <a:p>
            <a:r>
              <a:rPr lang="en-US" sz="2400">
                <a:latin typeface="Lucida Sans"/>
                <a:cs typeface="Lucida Sans"/>
              </a:rPr>
              <a:t>      "</a:t>
            </a:r>
            <a:r>
              <a:rPr lang="en-US" sz="2400" b="1">
                <a:latin typeface="Lucida Sans"/>
                <a:cs typeface="Lucida Sans"/>
              </a:rPr>
              <a:t>type</a:t>
            </a:r>
            <a:r>
              <a:rPr lang="en-US" sz="2400">
                <a:latin typeface="Lucida Sans"/>
                <a:cs typeface="Lucida Sans"/>
              </a:rPr>
              <a:t>": "Feature",</a:t>
            </a:r>
          </a:p>
          <a:p>
            <a:r>
              <a:rPr lang="en-US" sz="2400">
                <a:latin typeface="Lucida Sans"/>
                <a:cs typeface="Lucida Sans"/>
              </a:rPr>
              <a:t>      "</a:t>
            </a:r>
            <a:r>
              <a:rPr lang="en-US" sz="2400" b="1">
                <a:latin typeface="Lucida Sans"/>
                <a:cs typeface="Lucida Sans"/>
              </a:rPr>
              <a:t>properties</a:t>
            </a:r>
            <a:r>
              <a:rPr lang="en-US" sz="2400">
                <a:latin typeface="Lucida Sans"/>
                <a:cs typeface="Lucida Sans"/>
              </a:rPr>
              <a:t>": {      },</a:t>
            </a:r>
          </a:p>
          <a:p>
            <a:r>
              <a:rPr lang="en-US" sz="2400">
                <a:latin typeface="Lucida Sans"/>
                <a:cs typeface="Lucida Sans"/>
              </a:rPr>
              <a:t>      "</a:t>
            </a:r>
            <a:r>
              <a:rPr lang="en-US" sz="2400" b="1">
                <a:latin typeface="Lucida Sans"/>
                <a:cs typeface="Lucida Sans"/>
              </a:rPr>
              <a:t>geometry</a:t>
            </a:r>
            <a:r>
              <a:rPr lang="en-US" sz="2400">
                <a:latin typeface="Lucida Sans"/>
                <a:cs typeface="Lucida Sans"/>
              </a:rPr>
              <a:t>": {      },</a:t>
            </a:r>
          </a:p>
          <a:p>
            <a:r>
              <a:rPr lang="en-US" sz="2400">
                <a:latin typeface="Lucida Sans"/>
                <a:cs typeface="Lucida Sans"/>
              </a:rPr>
              <a:t>	},</a:t>
            </a:r>
          </a:p>
          <a:p>
            <a:r>
              <a:rPr lang="en-US" sz="2400">
                <a:latin typeface="Lucida Sans"/>
                <a:cs typeface="Lucida Sans"/>
              </a:rPr>
              <a:t>    ...</a:t>
            </a:r>
          </a:p>
          <a:p>
            <a:r>
              <a:rPr lang="en-US" sz="2400">
                <a:latin typeface="Lucida Sans"/>
                <a:cs typeface="Lucida Sans"/>
              </a:rPr>
              <a:t>  ]</a:t>
            </a:r>
          </a:p>
          <a:p>
            <a:r>
              <a:rPr lang="en-US" sz="2400">
                <a:latin typeface="Lucida Sans"/>
                <a:cs typeface="Lucida Sans"/>
              </a:rPr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228" y="5705955"/>
            <a:ext cx="2142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</a:rPr>
              <a:t>GeoJSON</a:t>
            </a:r>
          </a:p>
        </p:txBody>
      </p:sp>
    </p:spTree>
    <p:extLst>
      <p:ext uri="{BB962C8B-B14F-4D97-AF65-F5344CB8AC3E}">
        <p14:creationId xmlns:p14="http://schemas.microsoft.com/office/powerpoint/2010/main" val="277981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6922" y="256554"/>
            <a:ext cx="8095214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Lucida Sans"/>
                <a:cs typeface="Lucida Sans"/>
              </a:rPr>
              <a:t>{</a:t>
            </a:r>
          </a:p>
          <a:p>
            <a:r>
              <a:rPr lang="en-US" sz="2400">
                <a:latin typeface="Lucida Sans"/>
                <a:cs typeface="Lucida Sans"/>
              </a:rPr>
              <a:t>  "</a:t>
            </a:r>
            <a:r>
              <a:rPr lang="en-US" sz="2400" b="1">
                <a:latin typeface="Lucida Sans"/>
                <a:cs typeface="Lucida Sans"/>
              </a:rPr>
              <a:t>type</a:t>
            </a:r>
            <a:r>
              <a:rPr lang="en-US" sz="2400">
                <a:latin typeface="Lucida Sans"/>
                <a:cs typeface="Lucida Sans"/>
              </a:rPr>
              <a:t>": "FeatureCollection",</a:t>
            </a:r>
          </a:p>
          <a:p>
            <a:r>
              <a:rPr lang="en-US" sz="2400">
                <a:latin typeface="Lucida Sans"/>
                <a:cs typeface="Lucida Sans"/>
              </a:rPr>
              <a:t>  "</a:t>
            </a:r>
            <a:r>
              <a:rPr lang="en-US" sz="2400" b="1">
                <a:latin typeface="Lucida Sans"/>
                <a:cs typeface="Lucida Sans"/>
              </a:rPr>
              <a:t>properties</a:t>
            </a:r>
            <a:r>
              <a:rPr lang="en-US" sz="2400">
                <a:latin typeface="Lucida Sans"/>
                <a:cs typeface="Lucida Sans"/>
              </a:rPr>
              <a:t>": {</a:t>
            </a:r>
          </a:p>
          <a:p>
            <a:r>
              <a:rPr lang="en-US" sz="2400">
                <a:latin typeface="Lucida Sans"/>
                <a:cs typeface="Lucida Sans"/>
              </a:rPr>
              <a:t>    "id": "euro_poland",</a:t>
            </a:r>
          </a:p>
          <a:p>
            <a:r>
              <a:rPr lang="en-US" sz="2400">
                <a:latin typeface="Lucida Sans"/>
                <a:cs typeface="Lucida Sans"/>
              </a:rPr>
              <a:t>    "label": "Admin bounds collection: euro_poland"</a:t>
            </a:r>
          </a:p>
          <a:p>
            <a:r>
              <a:rPr lang="en-US" sz="2400">
                <a:latin typeface="Lucida Sans"/>
                <a:cs typeface="Lucida Sans"/>
              </a:rPr>
              <a:t>  },</a:t>
            </a:r>
          </a:p>
          <a:p>
            <a:r>
              <a:rPr lang="en-US" sz="2400">
                <a:latin typeface="Lucida Sans"/>
                <a:cs typeface="Lucida Sans"/>
              </a:rPr>
              <a:t>  "</a:t>
            </a:r>
            <a:r>
              <a:rPr lang="en-US" sz="2400" b="1">
                <a:latin typeface="Lucida Sans"/>
                <a:cs typeface="Lucida Sans"/>
              </a:rPr>
              <a:t>features</a:t>
            </a:r>
            <a:r>
              <a:rPr lang="en-US" sz="2400">
                <a:latin typeface="Lucida Sans"/>
                <a:cs typeface="Lucida Sans"/>
              </a:rPr>
              <a:t>": [</a:t>
            </a:r>
          </a:p>
          <a:p>
            <a:r>
              <a:rPr lang="en-US" sz="2400">
                <a:latin typeface="Lucida Sans"/>
                <a:cs typeface="Lucida Sans"/>
              </a:rPr>
              <a:t>    {</a:t>
            </a:r>
          </a:p>
          <a:p>
            <a:r>
              <a:rPr lang="en-US" sz="2400">
                <a:latin typeface="Lucida Sans"/>
                <a:cs typeface="Lucida Sans"/>
              </a:rPr>
              <a:t>      "</a:t>
            </a:r>
            <a:r>
              <a:rPr lang="en-US" sz="2400" b="1">
                <a:latin typeface="Lucida Sans"/>
                <a:cs typeface="Lucida Sans"/>
              </a:rPr>
              <a:t>type</a:t>
            </a:r>
            <a:r>
              <a:rPr lang="en-US" sz="2400">
                <a:latin typeface="Lucida Sans"/>
                <a:cs typeface="Lucida Sans"/>
              </a:rPr>
              <a:t>": "Feature",</a:t>
            </a:r>
          </a:p>
          <a:p>
            <a:r>
              <a:rPr lang="en-US" sz="2400">
                <a:latin typeface="Lucida Sans"/>
                <a:cs typeface="Lucida Sans"/>
              </a:rPr>
              <a:t>      "</a:t>
            </a:r>
            <a:r>
              <a:rPr lang="en-US" sz="2400" b="1">
                <a:latin typeface="Lucida Sans"/>
                <a:cs typeface="Lucida Sans"/>
              </a:rPr>
              <a:t>properties</a:t>
            </a:r>
            <a:r>
              <a:rPr lang="en-US" sz="2400">
                <a:latin typeface="Lucida Sans"/>
                <a:cs typeface="Lucida Sans"/>
              </a:rPr>
              <a:t>": {      },</a:t>
            </a:r>
          </a:p>
          <a:p>
            <a:r>
              <a:rPr lang="en-US" sz="2400">
                <a:latin typeface="Lucida Sans"/>
                <a:cs typeface="Lucida Sans"/>
              </a:rPr>
              <a:t>      "</a:t>
            </a:r>
            <a:r>
              <a:rPr lang="en-US" sz="2400" b="1">
                <a:latin typeface="Lucida Sans"/>
                <a:cs typeface="Lucida Sans"/>
              </a:rPr>
              <a:t>geometry</a:t>
            </a:r>
            <a:r>
              <a:rPr lang="en-US" sz="2400">
                <a:latin typeface="Lucida Sans"/>
                <a:cs typeface="Lucida Sans"/>
              </a:rPr>
              <a:t>": {      },</a:t>
            </a:r>
          </a:p>
          <a:p>
            <a:r>
              <a:rPr lang="en-US" sz="2400">
                <a:latin typeface="Lucida Sans"/>
                <a:cs typeface="Lucida Sans"/>
              </a:rPr>
              <a:t>      </a:t>
            </a:r>
            <a:r>
              <a:rPr lang="en-US" sz="2400">
                <a:solidFill>
                  <a:srgbClr val="FF0000"/>
                </a:solidFill>
                <a:latin typeface="Lucida Sans"/>
                <a:cs typeface="Lucida Sans"/>
              </a:rPr>
              <a:t>"</a:t>
            </a:r>
            <a:r>
              <a:rPr lang="en-US" sz="2400" b="1">
                <a:solidFill>
                  <a:srgbClr val="FF0000"/>
                </a:solidFill>
                <a:latin typeface="Lucida Sans"/>
                <a:cs typeface="Lucida Sans"/>
              </a:rPr>
              <a:t>when</a:t>
            </a:r>
            <a:r>
              <a:rPr lang="en-US" sz="2400">
                <a:solidFill>
                  <a:srgbClr val="FF0000"/>
                </a:solidFill>
                <a:latin typeface="Lucida Sans"/>
                <a:cs typeface="Lucida Sans"/>
              </a:rPr>
              <a:t>": {      }</a:t>
            </a:r>
          </a:p>
          <a:p>
            <a:r>
              <a:rPr lang="en-US" sz="2400">
                <a:latin typeface="Lucida Sans"/>
                <a:cs typeface="Lucida Sans"/>
              </a:rPr>
              <a:t>    },</a:t>
            </a:r>
          </a:p>
          <a:p>
            <a:r>
              <a:rPr lang="en-US" sz="2400">
                <a:latin typeface="Lucida Sans"/>
                <a:cs typeface="Lucida Sans"/>
              </a:rPr>
              <a:t>    ...</a:t>
            </a:r>
          </a:p>
          <a:p>
            <a:r>
              <a:rPr lang="en-US" sz="2400">
                <a:latin typeface="Lucida Sans"/>
                <a:cs typeface="Lucida Sans"/>
              </a:rPr>
              <a:t>  ]</a:t>
            </a:r>
          </a:p>
          <a:p>
            <a:r>
              <a:rPr lang="en-US" sz="2400">
                <a:latin typeface="Lucida Sans"/>
                <a:cs typeface="Lucida Sans"/>
              </a:rPr>
              <a:t>}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7543" y="5705955"/>
            <a:ext cx="2241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>
                <a:solidFill>
                  <a:srgbClr val="008000"/>
                </a:solidFill>
              </a:rPr>
              <a:t>Topotime</a:t>
            </a:r>
          </a:p>
        </p:txBody>
      </p:sp>
    </p:spTree>
    <p:extLst>
      <p:ext uri="{BB962C8B-B14F-4D97-AF65-F5344CB8AC3E}">
        <p14:creationId xmlns:p14="http://schemas.microsoft.com/office/powerpoint/2010/main" val="110904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6922" y="256554"/>
            <a:ext cx="8095214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Lucida Sans"/>
                <a:cs typeface="Lucida Sans"/>
              </a:rPr>
              <a:t>"</a:t>
            </a:r>
            <a:r>
              <a:rPr lang="en-US" sz="2400" b="1">
                <a:latin typeface="Lucida Sans"/>
                <a:cs typeface="Lucida Sans"/>
              </a:rPr>
              <a:t>features</a:t>
            </a:r>
            <a:r>
              <a:rPr lang="en-US" sz="2400">
                <a:latin typeface="Lucida Sans"/>
                <a:cs typeface="Lucida Sans"/>
              </a:rPr>
              <a:t>": [</a:t>
            </a:r>
          </a:p>
          <a:p>
            <a:r>
              <a:rPr lang="en-US" sz="2400">
                <a:latin typeface="Lucida Sans"/>
                <a:cs typeface="Lucida Sans"/>
              </a:rPr>
              <a:t>    {</a:t>
            </a:r>
          </a:p>
          <a:p>
            <a:r>
              <a:rPr lang="en-US" sz="2400">
                <a:latin typeface="Lucida Sans"/>
                <a:cs typeface="Lucida Sans"/>
              </a:rPr>
              <a:t>      "</a:t>
            </a:r>
            <a:r>
              <a:rPr lang="en-US" sz="2400" b="1">
                <a:latin typeface="Lucida Sans"/>
                <a:cs typeface="Lucida Sans"/>
              </a:rPr>
              <a:t>type</a:t>
            </a:r>
            <a:r>
              <a:rPr lang="en-US" sz="2400">
                <a:latin typeface="Lucida Sans"/>
                <a:cs typeface="Lucida Sans"/>
              </a:rPr>
              <a:t>": "Feature",</a:t>
            </a:r>
          </a:p>
          <a:p>
            <a:r>
              <a:rPr lang="en-US" sz="2400">
                <a:latin typeface="Lucida Sans"/>
                <a:cs typeface="Lucida Sans"/>
              </a:rPr>
              <a:t>      "</a:t>
            </a:r>
            <a:r>
              <a:rPr lang="en-US" sz="2400" b="1">
                <a:latin typeface="Lucida Sans"/>
                <a:cs typeface="Lucida Sans"/>
              </a:rPr>
              <a:t>properties</a:t>
            </a:r>
            <a:r>
              <a:rPr lang="en-US" sz="2400">
                <a:latin typeface="Lucida Sans"/>
                <a:cs typeface="Lucida Sans"/>
              </a:rPr>
              <a:t>": {      },</a:t>
            </a:r>
          </a:p>
          <a:p>
            <a:r>
              <a:rPr lang="en-US" sz="2400">
                <a:latin typeface="Lucida Sans"/>
                <a:cs typeface="Lucida Sans"/>
              </a:rPr>
              <a:t>      "</a:t>
            </a:r>
            <a:r>
              <a:rPr lang="en-US" sz="2400" b="1">
                <a:latin typeface="Lucida Sans"/>
                <a:cs typeface="Lucida Sans"/>
              </a:rPr>
              <a:t>geometry</a:t>
            </a:r>
            <a:r>
              <a:rPr lang="en-US" sz="2400">
                <a:latin typeface="Lucida Sans"/>
                <a:cs typeface="Lucida Sans"/>
              </a:rPr>
              <a:t>": { </a:t>
            </a:r>
          </a:p>
          <a:p>
            <a:r>
              <a:rPr lang="en-US" sz="2400">
                <a:latin typeface="Lucida Sans"/>
                <a:cs typeface="Lucida Sans"/>
              </a:rPr>
              <a:t>		“type”: “GeometryCollection”,</a:t>
            </a:r>
          </a:p>
          <a:p>
            <a:r>
              <a:rPr lang="en-US" sz="2400">
                <a:latin typeface="Lucida Sans"/>
                <a:cs typeface="Lucida Sans"/>
              </a:rPr>
              <a:t>		“geometries”: [</a:t>
            </a:r>
          </a:p>
          <a:p>
            <a:r>
              <a:rPr lang="en-US" sz="2400">
                <a:latin typeface="Lucida Sans"/>
                <a:cs typeface="Lucida Sans"/>
              </a:rPr>
              <a:t>			“type”: “MultiPolygon”,</a:t>
            </a:r>
          </a:p>
          <a:p>
            <a:r>
              <a:rPr lang="en-US" sz="2400">
                <a:latin typeface="Lucida Sans"/>
                <a:cs typeface="Lucida Sans"/>
              </a:rPr>
              <a:t>			“properties”: {      },</a:t>
            </a:r>
          </a:p>
          <a:p>
            <a:r>
              <a:rPr lang="en-US" sz="2400">
                <a:latin typeface="Lucida Sans"/>
                <a:cs typeface="Lucida Sans"/>
              </a:rPr>
              <a:t>			“coordinates”: [       ],</a:t>
            </a:r>
          </a:p>
          <a:p>
            <a:r>
              <a:rPr lang="en-US" sz="2400">
                <a:latin typeface="Lucida Sans"/>
                <a:cs typeface="Lucida Sans"/>
              </a:rPr>
              <a:t>			</a:t>
            </a:r>
            <a:r>
              <a:rPr lang="en-US" sz="2400">
                <a:solidFill>
                  <a:srgbClr val="FF0000"/>
                </a:solidFill>
                <a:latin typeface="Lucida Sans"/>
                <a:cs typeface="Lucida Sans"/>
              </a:rPr>
              <a:t>“</a:t>
            </a:r>
            <a:r>
              <a:rPr lang="en-US" sz="2400" b="1">
                <a:solidFill>
                  <a:srgbClr val="FF0000"/>
                </a:solidFill>
                <a:latin typeface="Lucida Sans"/>
                <a:cs typeface="Lucida Sans"/>
              </a:rPr>
              <a:t>when</a:t>
            </a:r>
            <a:r>
              <a:rPr lang="en-US" sz="2400">
                <a:solidFill>
                  <a:srgbClr val="FF0000"/>
                </a:solidFill>
                <a:latin typeface="Lucida Sans"/>
                <a:cs typeface="Lucida Sans"/>
              </a:rPr>
              <a:t>”: {		}</a:t>
            </a:r>
          </a:p>
          <a:p>
            <a:r>
              <a:rPr lang="en-US" sz="2400">
                <a:latin typeface="Lucida Sans"/>
                <a:cs typeface="Lucida Sans"/>
              </a:rPr>
              <a:t>		]</a:t>
            </a:r>
          </a:p>
          <a:p>
            <a:r>
              <a:rPr lang="en-US" sz="2400">
                <a:latin typeface="Lucida Sans"/>
                <a:cs typeface="Lucida Sans"/>
              </a:rPr>
              <a:t>	 },</a:t>
            </a:r>
          </a:p>
          <a:p>
            <a:r>
              <a:rPr lang="en-US" sz="2400">
                <a:latin typeface="Lucida Sans"/>
                <a:cs typeface="Lucida Sans"/>
              </a:rPr>
              <a:t>	},</a:t>
            </a:r>
          </a:p>
          <a:p>
            <a:r>
              <a:rPr lang="en-US" sz="2400">
                <a:latin typeface="Lucida Sans"/>
                <a:cs typeface="Lucida Sans"/>
              </a:rPr>
              <a:t>    ...</a:t>
            </a:r>
          </a:p>
          <a:p>
            <a:r>
              <a:rPr lang="en-US" sz="2400">
                <a:latin typeface="Lucida Sans"/>
                <a:cs typeface="Lucida Sans"/>
              </a:rPr>
              <a:t>  ]</a:t>
            </a:r>
          </a:p>
          <a:p>
            <a:r>
              <a:rPr lang="en-US" sz="2400">
                <a:latin typeface="Lucida Sans"/>
                <a:cs typeface="Lucida Sans"/>
              </a:rPr>
              <a:t>}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7543" y="5705955"/>
            <a:ext cx="2241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>
                <a:solidFill>
                  <a:srgbClr val="008000"/>
                </a:solidFill>
              </a:rPr>
              <a:t>Topotime</a:t>
            </a:r>
          </a:p>
        </p:txBody>
      </p:sp>
    </p:spTree>
    <p:extLst>
      <p:ext uri="{BB962C8B-B14F-4D97-AF65-F5344CB8AC3E}">
        <p14:creationId xmlns:p14="http://schemas.microsoft.com/office/powerpoint/2010/main" val="286855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8201</TotalTime>
  <Words>1357</Words>
  <Application>Microsoft Macintosh PowerPoint</Application>
  <PresentationFormat>On-screen Show (4:3)</PresentationFormat>
  <Paragraphs>147</Paragraphs>
  <Slides>18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Topotime: Joining Place and Period for Historical Gazetteers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Stanford University Libraries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Joining Place and Period in Historical Gazetteers</dc:title>
  <dc:creator>Karl Grossner</dc:creator>
  <cp:lastModifiedBy>Karl Grossner</cp:lastModifiedBy>
  <cp:revision>51</cp:revision>
  <dcterms:created xsi:type="dcterms:W3CDTF">2016-07-05T04:01:18Z</dcterms:created>
  <dcterms:modified xsi:type="dcterms:W3CDTF">2016-07-11T08:58:19Z</dcterms:modified>
</cp:coreProperties>
</file>